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68" r:id="rId2"/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19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31CD-DC12-43F5-A37B-C84D4C114FB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5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6.wdp"/><Relationship Id="rId18" Type="http://schemas.microsoft.com/office/2007/relationships/hdphoto" Target="../media/hdphoto8.wdp"/><Relationship Id="rId3" Type="http://schemas.microsoft.com/office/2007/relationships/hdphoto" Target="../media/hdphoto1.wdp"/><Relationship Id="rId21" Type="http://schemas.openxmlformats.org/officeDocument/2006/relationships/image" Target="../media/image12.png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17" Type="http://schemas.openxmlformats.org/officeDocument/2006/relationships/image" Target="../media/image10.png"/><Relationship Id="rId2" Type="http://schemas.openxmlformats.org/officeDocument/2006/relationships/image" Target="../media/image2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19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 descr="海の中にあるプール&#10;&#10;中程度の精度で自動的に生成された説明">
            <a:extLst>
              <a:ext uri="{FF2B5EF4-FFF2-40B4-BE49-F238E27FC236}">
                <a16:creationId xmlns:a16="http://schemas.microsoft.com/office/drawing/2014/main" id="{03DC235A-96B6-1D9E-C94E-83BFB1751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colorTemperature colorTemp="6349"/>
                    </a14:imgEffect>
                    <a14:imgEffect>
                      <a14:saturation sat="109000"/>
                    </a14:imgEffect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25487" r="18892" b="6823"/>
          <a:stretch/>
        </p:blipFill>
        <p:spPr>
          <a:xfrm>
            <a:off x="-1341835" y="-730147"/>
            <a:ext cx="9184321" cy="11065372"/>
          </a:xfrm>
          <a:prstGeom prst="rect">
            <a:avLst/>
          </a:prstGeom>
          <a:effectLst>
            <a:softEdge rad="863600"/>
          </a:effectLst>
        </p:spPr>
      </p:pic>
      <p:pic>
        <p:nvPicPr>
          <p:cNvPr id="3" name="図 2" descr="手を組んで立っている少年&#10;&#10;中程度の精度で自動的に生成された説明">
            <a:extLst>
              <a:ext uri="{FF2B5EF4-FFF2-40B4-BE49-F238E27FC236}">
                <a16:creationId xmlns:a16="http://schemas.microsoft.com/office/drawing/2014/main" id="{410D09D0-BCC1-4D4C-5E9A-4477F3688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2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" y="-43595"/>
            <a:ext cx="3435246" cy="4580328"/>
          </a:xfrm>
          <a:prstGeom prst="rect">
            <a:avLst/>
          </a:prstGeom>
        </p:spPr>
      </p:pic>
      <p:pic>
        <p:nvPicPr>
          <p:cNvPr id="10" name="図 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FE35E62C-20E5-31F1-04EB-80CD0C13F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06" y="118352"/>
            <a:ext cx="5644744" cy="4233558"/>
          </a:xfrm>
          <a:prstGeom prst="rect">
            <a:avLst/>
          </a:prstGeom>
          <a:effectLst/>
        </p:spPr>
      </p:pic>
      <p:pic>
        <p:nvPicPr>
          <p:cNvPr id="8" name="図 7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DEDF44B-2E51-F91D-E251-4FC00956D5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42" y="4988236"/>
            <a:ext cx="5145237" cy="3858928"/>
          </a:xfrm>
          <a:prstGeom prst="rect">
            <a:avLst/>
          </a:prstGeom>
        </p:spPr>
      </p:pic>
      <p:pic>
        <p:nvPicPr>
          <p:cNvPr id="14" name="図 13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5A41F53F-3549-F74B-0304-2E01276091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5986" y="5234691"/>
            <a:ext cx="3435246" cy="4193993"/>
          </a:xfrm>
          <a:prstGeom prst="rect">
            <a:avLst/>
          </a:prstGeom>
        </p:spPr>
      </p:pic>
      <p:pic>
        <p:nvPicPr>
          <p:cNvPr id="4" name="図 3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AD24136D-FE2F-D389-1B6E-33D1C3C95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3" y="1724784"/>
            <a:ext cx="5593080" cy="7457440"/>
          </a:xfrm>
          <a:prstGeom prst="rect">
            <a:avLst/>
          </a:prstGeom>
        </p:spPr>
      </p:pic>
      <p:pic>
        <p:nvPicPr>
          <p:cNvPr id="21" name="図 20" descr="巣蜜, サッカー が含まれている画像&#10;&#10;自動的に生成された説明">
            <a:extLst>
              <a:ext uri="{FF2B5EF4-FFF2-40B4-BE49-F238E27FC236}">
                <a16:creationId xmlns:a16="http://schemas.microsoft.com/office/drawing/2014/main" id="{DEE8877C-6342-7D96-325F-CC113BBE50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70" y="3011389"/>
            <a:ext cx="6971182" cy="2810258"/>
          </a:xfrm>
          <a:prstGeom prst="rect">
            <a:avLst/>
          </a:prstGeom>
        </p:spPr>
      </p:pic>
      <p:pic>
        <p:nvPicPr>
          <p:cNvPr id="29" name="図 28" descr="屋内, 暗い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F03B60A-AA4C-D45F-3DE9-C7A4ECBD20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600"/>
                    </a14:imgEffect>
                    <a14:imgEffect>
                      <a14:brightnessContrast bright="16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5339949"/>
            <a:ext cx="5523809" cy="3952381"/>
          </a:xfrm>
          <a:prstGeom prst="rect">
            <a:avLst/>
          </a:prstGeom>
        </p:spPr>
      </p:pic>
      <p:pic>
        <p:nvPicPr>
          <p:cNvPr id="6" name="図 5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F9D2E495-2F92-CB03-CF49-D8A0776161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2" b="25540"/>
          <a:stretch/>
        </p:blipFill>
        <p:spPr>
          <a:xfrm>
            <a:off x="-6246" y="5723361"/>
            <a:ext cx="3435246" cy="4193994"/>
          </a:xfrm>
          <a:prstGeom prst="rect">
            <a:avLst/>
          </a:prstGeom>
        </p:spPr>
      </p:pic>
      <p:pic>
        <p:nvPicPr>
          <p:cNvPr id="12" name="図 11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8B2E84F6-6854-3070-2860-4007DDAEAB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2" b="47998"/>
          <a:stretch/>
        </p:blipFill>
        <p:spPr>
          <a:xfrm flipH="1">
            <a:off x="2841224" y="6506705"/>
            <a:ext cx="4016776" cy="3399296"/>
          </a:xfrm>
          <a:prstGeom prst="rect">
            <a:avLst/>
          </a:prstGeom>
        </p:spPr>
      </p:pic>
      <p:pic>
        <p:nvPicPr>
          <p:cNvPr id="17" name="図 1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E67C6CE-CB9F-1E2D-42BF-B288E43263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8" y="8441953"/>
            <a:ext cx="3318468" cy="15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7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B9035-9EF3-27F5-D698-20718E0A3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EB0574-3DF4-4748-F0CE-6D4909C85384}"/>
              </a:ext>
            </a:extLst>
          </p:cNvPr>
          <p:cNvSpPr txBox="1"/>
          <p:nvPr/>
        </p:nvSpPr>
        <p:spPr>
          <a:xfrm>
            <a:off x="4841" y="3629561"/>
            <a:ext cx="685315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400" dirty="0"/>
              <a:t>ムービー制作秘話</a:t>
            </a:r>
            <a:endParaRPr kumimoji="1" lang="en-US" altLang="ja-JP" sz="6400" dirty="0"/>
          </a:p>
          <a:p>
            <a:pPr algn="ctr"/>
            <a:r>
              <a:rPr kumimoji="1" lang="en-US" altLang="ja-JP" sz="3400" dirty="0"/>
              <a:t>(</a:t>
            </a:r>
            <a:r>
              <a:rPr kumimoji="1" lang="ja-JP" altLang="en-US" sz="3400" dirty="0"/>
              <a:t>主に撮影中に苦労したこと、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映像作品として意識したこと、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動画内のテーマになるまでの経緯</a:t>
            </a:r>
            <a:r>
              <a:rPr kumimoji="1" lang="en-US" altLang="ja-JP" sz="3400" dirty="0"/>
              <a:t>)</a:t>
            </a:r>
            <a:endParaRPr kumimoji="1" lang="ja-JP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2647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F7E4A-5540-40B4-B327-07850C74E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1C8FD0D-BA1C-C90C-3057-A7E28C4B0064}"/>
              </a:ext>
            </a:extLst>
          </p:cNvPr>
          <p:cNvSpPr txBox="1"/>
          <p:nvPr/>
        </p:nvSpPr>
        <p:spPr>
          <a:xfrm>
            <a:off x="-125820" y="2690842"/>
            <a:ext cx="71096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dirty="0"/>
              <a:t>ブース関連秘話</a:t>
            </a:r>
            <a:endParaRPr kumimoji="1" lang="en-US" altLang="ja-JP" sz="7200" dirty="0"/>
          </a:p>
          <a:p>
            <a:pPr algn="ctr"/>
            <a:r>
              <a:rPr kumimoji="1" lang="en-US" altLang="ja-JP" sz="5400" dirty="0"/>
              <a:t>(</a:t>
            </a:r>
            <a:r>
              <a:rPr kumimoji="1" lang="ja-JP" altLang="en-US" sz="5400" dirty="0"/>
              <a:t>主に作業中の様子、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努力したポイント、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ブース用意中の様子、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展示中の様子</a:t>
            </a:r>
            <a:r>
              <a:rPr kumimoji="1" lang="en-US" altLang="ja-JP" sz="5400" dirty="0"/>
              <a:t>)</a:t>
            </a: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0952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男, 写真, 雪, 女性 が含まれている画像&#10;&#10;自動的に生成された説明">
            <a:extLst>
              <a:ext uri="{FF2B5EF4-FFF2-40B4-BE49-F238E27FC236}">
                <a16:creationId xmlns:a16="http://schemas.microsoft.com/office/drawing/2014/main" id="{3816CD07-66A3-90C8-FFF0-C61FBBBE8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313"/>
            <a:ext cx="6886575" cy="41268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DA588C-7F81-5DAA-C2B1-58B212D6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" y="2963374"/>
            <a:ext cx="6845605" cy="3850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D82F472-D151-F24F-A4BB-62A0453F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" y="6814026"/>
            <a:ext cx="6886575" cy="3491854"/>
          </a:xfrm>
          <a:prstGeom prst="rect">
            <a:avLst/>
          </a:prstGeom>
        </p:spPr>
      </p:pic>
      <p:pic>
        <p:nvPicPr>
          <p:cNvPr id="18" name="図 17" descr="手を広げる男性&#10;&#10;中程度の精度で自動的に生成された説明">
            <a:extLst>
              <a:ext uri="{FF2B5EF4-FFF2-40B4-BE49-F238E27FC236}">
                <a16:creationId xmlns:a16="http://schemas.microsoft.com/office/drawing/2014/main" id="{A604654D-2D5F-1F09-234B-D83AC3D0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8" y="1089435"/>
            <a:ext cx="6938443" cy="584674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1037E12-F4F8-AC08-B618-A167B3EA5441}"/>
              </a:ext>
            </a:extLst>
          </p:cNvPr>
          <p:cNvSpPr txBox="1"/>
          <p:nvPr/>
        </p:nvSpPr>
        <p:spPr>
          <a:xfrm>
            <a:off x="5710775" y="265958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27A2395-37A9-E446-1756-798D137B69A3}"/>
              </a:ext>
            </a:extLst>
          </p:cNvPr>
          <p:cNvSpPr txBox="1"/>
          <p:nvPr/>
        </p:nvSpPr>
        <p:spPr>
          <a:xfrm>
            <a:off x="-39473" y="4812524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189E199-6C7B-F6AD-B17B-9B57A31FE66F}"/>
              </a:ext>
            </a:extLst>
          </p:cNvPr>
          <p:cNvSpPr txBox="1"/>
          <p:nvPr/>
        </p:nvSpPr>
        <p:spPr>
          <a:xfrm>
            <a:off x="1048342" y="7710318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/>
              <a:t>チームロゴかな？</a:t>
            </a:r>
          </a:p>
        </p:txBody>
      </p:sp>
    </p:spTree>
    <p:extLst>
      <p:ext uri="{BB962C8B-B14F-4D97-AF65-F5344CB8AC3E}">
        <p14:creationId xmlns:p14="http://schemas.microsoft.com/office/powerpoint/2010/main" val="349566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08023-38D5-4086-9BB7-92420600BCA9}"/>
              </a:ext>
            </a:extLst>
          </p:cNvPr>
          <p:cNvSpPr txBox="1"/>
          <p:nvPr/>
        </p:nvSpPr>
        <p:spPr>
          <a:xfrm>
            <a:off x="241767" y="1582642"/>
            <a:ext cx="6454308" cy="141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286" b="1" dirty="0">
                <a:solidFill>
                  <a:srgbClr val="FF0000"/>
                </a:solidFill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リトルフィールド小原探検隊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C7BF6D0-DD11-4847-A3C9-63FC19041587}"/>
              </a:ext>
            </a:extLst>
          </p:cNvPr>
          <p:cNvGrpSpPr/>
          <p:nvPr/>
        </p:nvGrpSpPr>
        <p:grpSpPr>
          <a:xfrm>
            <a:off x="241768" y="2745601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4" name="六角形 3">
              <a:extLst>
                <a:ext uri="{FF2B5EF4-FFF2-40B4-BE49-F238E27FC236}">
                  <a16:creationId xmlns:a16="http://schemas.microsoft.com/office/drawing/2014/main" id="{1FE6FE10-FFC9-47D5-A0DF-35AA5D3D78D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5408AC1-BDCD-42C6-8585-E8212DBFEFA5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754C7-46A2-44DC-802D-77B848F1C589}"/>
              </a:ext>
            </a:extLst>
          </p:cNvPr>
          <p:cNvSpPr txBox="1"/>
          <p:nvPr/>
        </p:nvSpPr>
        <p:spPr>
          <a:xfrm>
            <a:off x="2404586" y="32850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6A9247-F818-486A-8CD7-311484EAA92F}"/>
              </a:ext>
            </a:extLst>
          </p:cNvPr>
          <p:cNvSpPr txBox="1"/>
          <p:nvPr/>
        </p:nvSpPr>
        <p:spPr>
          <a:xfrm>
            <a:off x="241767" y="5479216"/>
            <a:ext cx="4312327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9E42E3A-DA1A-48B7-870A-CE6F93E1CC6E}"/>
              </a:ext>
            </a:extLst>
          </p:cNvPr>
          <p:cNvSpPr txBox="1"/>
          <p:nvPr/>
        </p:nvSpPr>
        <p:spPr>
          <a:xfrm>
            <a:off x="2404586" y="7998552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F5FEB21A-EC3C-49DB-A1E4-095B533E990A}"/>
              </a:ext>
            </a:extLst>
          </p:cNvPr>
          <p:cNvGrpSpPr/>
          <p:nvPr/>
        </p:nvGrpSpPr>
        <p:grpSpPr>
          <a:xfrm>
            <a:off x="4769738" y="4939767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58DBA470-0F64-4C3D-91FD-E647CFF608F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8AA10AFE-2ECD-4F27-BD5B-EAF5FEDEF8A4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43E4F245-41D6-4573-A104-2A680385DF48}"/>
              </a:ext>
            </a:extLst>
          </p:cNvPr>
          <p:cNvGrpSpPr/>
          <p:nvPr/>
        </p:nvGrpSpPr>
        <p:grpSpPr>
          <a:xfrm>
            <a:off x="241766" y="7459104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FF4C8B64-B25F-4DCB-94F6-34E30459ED73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A575FC2A-A1E1-4BB9-81C4-6600A76EF6A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64BAD4D-EB6A-4EB1-86E2-D8F0A18606B8}"/>
              </a:ext>
            </a:extLst>
          </p:cNvPr>
          <p:cNvSpPr txBox="1"/>
          <p:nvPr/>
        </p:nvSpPr>
        <p:spPr>
          <a:xfrm>
            <a:off x="925890" y="706441"/>
            <a:ext cx="5006221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429" b="1" dirty="0"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個性豊かなメンバーたち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0F62CC-A146-48F7-BBFD-309D9A70E072}"/>
              </a:ext>
            </a:extLst>
          </p:cNvPr>
          <p:cNvSpPr txBox="1"/>
          <p:nvPr/>
        </p:nvSpPr>
        <p:spPr>
          <a:xfrm>
            <a:off x="2404586" y="28042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No.01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27DB9E0-A38A-468D-9CEA-07D099EF9A9B}"/>
              </a:ext>
            </a:extLst>
          </p:cNvPr>
          <p:cNvSpPr txBox="1"/>
          <p:nvPr/>
        </p:nvSpPr>
        <p:spPr>
          <a:xfrm>
            <a:off x="241767" y="4939767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No.02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982AC1A-4A0F-4F1C-A88B-A88F81090191}"/>
              </a:ext>
            </a:extLst>
          </p:cNvPr>
          <p:cNvSpPr txBox="1"/>
          <p:nvPr/>
        </p:nvSpPr>
        <p:spPr>
          <a:xfrm>
            <a:off x="2397931" y="7459104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No.03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18844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860CC7-77DD-458D-AEDD-831FA8B386A9}"/>
              </a:ext>
            </a:extLst>
          </p:cNvPr>
          <p:cNvSpPr txBox="1"/>
          <p:nvPr/>
        </p:nvSpPr>
        <p:spPr>
          <a:xfrm>
            <a:off x="487769" y="143766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0EF012E-97E5-44BC-A82E-5F05D5494337}"/>
              </a:ext>
            </a:extLst>
          </p:cNvPr>
          <p:cNvSpPr txBox="1"/>
          <p:nvPr/>
        </p:nvSpPr>
        <p:spPr>
          <a:xfrm>
            <a:off x="2414104" y="367525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E245F67-78DF-4932-AA9A-3CF332B018CE}"/>
              </a:ext>
            </a:extLst>
          </p:cNvPr>
          <p:cNvSpPr txBox="1"/>
          <p:nvPr/>
        </p:nvSpPr>
        <p:spPr>
          <a:xfrm>
            <a:off x="487769" y="5994174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1D88B9-7F8D-4796-A946-AAA7C098359D}"/>
              </a:ext>
            </a:extLst>
          </p:cNvPr>
          <p:cNvSpPr txBox="1"/>
          <p:nvPr/>
        </p:nvSpPr>
        <p:spPr>
          <a:xfrm>
            <a:off x="2414104" y="81494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DB822AA-9E99-41A9-9EB9-DBAD9B80996B}"/>
              </a:ext>
            </a:extLst>
          </p:cNvPr>
          <p:cNvGrpSpPr/>
          <p:nvPr/>
        </p:nvGrpSpPr>
        <p:grpSpPr>
          <a:xfrm>
            <a:off x="4604901" y="94114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A4EC534D-4FA4-4DD7-885E-BA9026D488EB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515BC2D1-3479-418C-8E22-F6E777454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7ABAFDD-B333-48FA-830F-F970FB547275}"/>
              </a:ext>
            </a:extLst>
          </p:cNvPr>
          <p:cNvGrpSpPr/>
          <p:nvPr/>
        </p:nvGrpSpPr>
        <p:grpSpPr>
          <a:xfrm>
            <a:off x="251286" y="3096422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AC8D05AF-17EF-44CF-98CB-C349CC9CF12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B2793F0-554D-4CF4-88BF-850196072C4A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C8B92555-0ED7-4311-A5E5-F21B7FB5B41A}"/>
              </a:ext>
            </a:extLst>
          </p:cNvPr>
          <p:cNvGrpSpPr/>
          <p:nvPr/>
        </p:nvGrpSpPr>
        <p:grpSpPr>
          <a:xfrm>
            <a:off x="4604900" y="541179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0" name="六角形 29">
              <a:extLst>
                <a:ext uri="{FF2B5EF4-FFF2-40B4-BE49-F238E27FC236}">
                  <a16:creationId xmlns:a16="http://schemas.microsoft.com/office/drawing/2014/main" id="{2E4A2AB6-D05D-4D87-AE72-F575A8B5E35C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DAD00BF6-BB31-4BD2-8C08-D5EB747A7B8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69C05B1-C851-4BAB-8E1B-2FCAFBCD6DF8}"/>
              </a:ext>
            </a:extLst>
          </p:cNvPr>
          <p:cNvGrpSpPr/>
          <p:nvPr/>
        </p:nvGrpSpPr>
        <p:grpSpPr>
          <a:xfrm>
            <a:off x="326763" y="7610000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3" name="六角形 32">
              <a:extLst>
                <a:ext uri="{FF2B5EF4-FFF2-40B4-BE49-F238E27FC236}">
                  <a16:creationId xmlns:a16="http://schemas.microsoft.com/office/drawing/2014/main" id="{877CFCFC-662C-480F-9EA6-484F8B3E323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6553FBE-FB9F-465D-9F31-425B9B919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A10584-50B1-4AE6-A6B4-F9F7645CA274}"/>
              </a:ext>
            </a:extLst>
          </p:cNvPr>
          <p:cNvSpPr txBox="1"/>
          <p:nvPr/>
        </p:nvSpPr>
        <p:spPr>
          <a:xfrm>
            <a:off x="563246" y="93711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No.04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B3F08-9568-4804-9FF8-01C18FE82C27}"/>
              </a:ext>
            </a:extLst>
          </p:cNvPr>
          <p:cNvSpPr txBox="1"/>
          <p:nvPr/>
        </p:nvSpPr>
        <p:spPr>
          <a:xfrm>
            <a:off x="2414105" y="3098303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No.05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C0D2C-C761-4BCF-8353-86A921752F6A}"/>
              </a:ext>
            </a:extLst>
          </p:cNvPr>
          <p:cNvSpPr txBox="1"/>
          <p:nvPr/>
        </p:nvSpPr>
        <p:spPr>
          <a:xfrm>
            <a:off x="563245" y="5412838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No.06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6A5F47-9E97-4D42-8E72-135F072009BA}"/>
              </a:ext>
            </a:extLst>
          </p:cNvPr>
          <p:cNvSpPr txBox="1"/>
          <p:nvPr/>
        </p:nvSpPr>
        <p:spPr>
          <a:xfrm>
            <a:off x="2404586" y="7606699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No.07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357204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EA810A-52D7-EEA5-00D3-936C75394DE0}"/>
              </a:ext>
            </a:extLst>
          </p:cNvPr>
          <p:cNvSpPr txBox="1"/>
          <p:nvPr/>
        </p:nvSpPr>
        <p:spPr>
          <a:xfrm>
            <a:off x="2421" y="3275617"/>
            <a:ext cx="6853158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企画考案段階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2600" dirty="0"/>
              <a:t>(</a:t>
            </a:r>
            <a:r>
              <a:rPr kumimoji="1" lang="ja-JP" altLang="en-US" sz="2600" dirty="0"/>
              <a:t>主に初期のゲーム画面のイメージや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このゲームを作ろうと思い立ったポイント、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杭の話や企画段階から変わらなかった点</a:t>
            </a:r>
            <a:r>
              <a:rPr kumimoji="1" lang="en-US" altLang="ja-JP" sz="2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934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6B3DB-781D-75B5-1349-0DE1458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5B3E7F0B-6741-8D9B-4B7C-62436D685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4"/>
          <a:stretch/>
        </p:blipFill>
        <p:spPr>
          <a:xfrm>
            <a:off x="171456" y="1037705"/>
            <a:ext cx="1516285" cy="1615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B881DC49-4A69-E33B-3952-86ED12523F54}"/>
              </a:ext>
            </a:extLst>
          </p:cNvPr>
          <p:cNvGrpSpPr/>
          <p:nvPr/>
        </p:nvGrpSpPr>
        <p:grpSpPr>
          <a:xfrm>
            <a:off x="303141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図 12" descr="図形&#10;&#10;自動的に生成された説明">
              <a:extLst>
                <a:ext uri="{FF2B5EF4-FFF2-40B4-BE49-F238E27FC236}">
                  <a16:creationId xmlns:a16="http://schemas.microsoft.com/office/drawing/2014/main" id="{22A5C5C2-041F-7190-BF99-EE8FA69EF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17" name="図 16" descr="図形&#10;&#10;自動的に生成された説明">
              <a:extLst>
                <a:ext uri="{FF2B5EF4-FFF2-40B4-BE49-F238E27FC236}">
                  <a16:creationId xmlns:a16="http://schemas.microsoft.com/office/drawing/2014/main" id="{CBC9FE9B-157B-4B8A-C45E-652698DEA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pic>
        <p:nvPicPr>
          <p:cNvPr id="27" name="図 26">
            <a:extLst>
              <a:ext uri="{FF2B5EF4-FFF2-40B4-BE49-F238E27FC236}">
                <a16:creationId xmlns:a16="http://schemas.microsoft.com/office/drawing/2014/main" id="{EE0704E1-A27F-BB6B-943B-0901051FA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5" b="34843"/>
          <a:stretch/>
        </p:blipFill>
        <p:spPr>
          <a:xfrm flipH="1">
            <a:off x="4180425" y="759273"/>
            <a:ext cx="2261058" cy="1849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D983CD-5584-D303-746C-1994286DD86C}"/>
              </a:ext>
            </a:extLst>
          </p:cNvPr>
          <p:cNvSpPr txBox="1"/>
          <p:nvPr/>
        </p:nvSpPr>
        <p:spPr>
          <a:xfrm>
            <a:off x="20979" y="127720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プロトタイプ版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34F194B-01AC-F4FF-297B-89C9CFD66B54}"/>
              </a:ext>
            </a:extLst>
          </p:cNvPr>
          <p:cNvSpPr txBox="1"/>
          <p:nvPr/>
        </p:nvSpPr>
        <p:spPr>
          <a:xfrm>
            <a:off x="0" y="2495806"/>
            <a:ext cx="1878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メインプログラマ・髙山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3029346-17A7-B87F-34D7-348963DD9261}"/>
              </a:ext>
            </a:extLst>
          </p:cNvPr>
          <p:cNvSpPr txBox="1"/>
          <p:nvPr/>
        </p:nvSpPr>
        <p:spPr>
          <a:xfrm>
            <a:off x="1457323" y="949038"/>
            <a:ext cx="5329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まず制作したのはゲームの要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氷のアルゴリズム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2" name="図 11" descr="巣蜜 が含まれている画像&#10;&#10;自動的に生成された説明">
            <a:extLst>
              <a:ext uri="{FF2B5EF4-FFF2-40B4-BE49-F238E27FC236}">
                <a16:creationId xmlns:a16="http://schemas.microsoft.com/office/drawing/2014/main" id="{800A0286-B9DB-1623-CD6B-7F4689641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3" y="2753432"/>
            <a:ext cx="2058149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背景パターン&#10;&#10;自動的に生成された説明">
            <a:extLst>
              <a:ext uri="{FF2B5EF4-FFF2-40B4-BE49-F238E27FC236}">
                <a16:creationId xmlns:a16="http://schemas.microsoft.com/office/drawing/2014/main" id="{C0E20A78-EF4F-7872-0545-91895C42E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16" y="2772805"/>
            <a:ext cx="2316900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D5A4C8B8-D84C-B57E-0C94-C26F1B85EE53}"/>
              </a:ext>
            </a:extLst>
          </p:cNvPr>
          <p:cNvSpPr/>
          <p:nvPr/>
        </p:nvSpPr>
        <p:spPr>
          <a:xfrm>
            <a:off x="2026922" y="3003833"/>
            <a:ext cx="632899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05F87E8-8EB5-0796-991F-91857D81022E}"/>
              </a:ext>
            </a:extLst>
          </p:cNvPr>
          <p:cNvSpPr txBox="1"/>
          <p:nvPr/>
        </p:nvSpPr>
        <p:spPr>
          <a:xfrm>
            <a:off x="4842616" y="2742325"/>
            <a:ext cx="2058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←当時の開発画面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前回制作したゲームのモデルを流用している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氷も仮のポリゴン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DC9925F-98A0-5990-F0D0-3B2B28EEDCDF}"/>
              </a:ext>
            </a:extLst>
          </p:cNvPr>
          <p:cNvSpPr txBox="1"/>
          <p:nvPr/>
        </p:nvSpPr>
        <p:spPr>
          <a:xfrm>
            <a:off x="48971" y="4593846"/>
            <a:ext cx="6497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氷を壊す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処理の実装！</a:t>
            </a:r>
            <a:endParaRPr kumimoji="1" lang="en-US" altLang="ja-JP" sz="48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9A5FFC-5C4D-C954-61EA-F2B4F301006F}"/>
              </a:ext>
            </a:extLst>
          </p:cNvPr>
          <p:cNvSpPr txBox="1"/>
          <p:nvPr/>
        </p:nvSpPr>
        <p:spPr>
          <a:xfrm>
            <a:off x="1457324" y="1821016"/>
            <a:ext cx="260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一番最初に実装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一番頭を使う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F2A834F-30F8-54B3-5AC8-E2BBE4C4B72E}"/>
              </a:ext>
            </a:extLst>
          </p:cNvPr>
          <p:cNvSpPr txBox="1"/>
          <p:nvPr/>
        </p:nvSpPr>
        <p:spPr>
          <a:xfrm>
            <a:off x="139336" y="5388631"/>
            <a:ext cx="662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六角形で氷を割る処理が一週間以内にできなければ、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四角形にするという制限時間のうえで実装までこぎつける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70BC8E1-867F-4D83-DE59-4C8FD65E1B61}"/>
              </a:ext>
            </a:extLst>
          </p:cNvPr>
          <p:cNvSpPr txBox="1"/>
          <p:nvPr/>
        </p:nvSpPr>
        <p:spPr>
          <a:xfrm>
            <a:off x="2709583" y="6053572"/>
            <a:ext cx="4148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92D05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二点のつっついた氷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から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8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再帰関数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でフラグ立てる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5DF3F005-779D-6D5D-50DB-C237B13FF4B4}"/>
              </a:ext>
            </a:extLst>
          </p:cNvPr>
          <p:cNvGrpSpPr/>
          <p:nvPr/>
        </p:nvGrpSpPr>
        <p:grpSpPr>
          <a:xfrm>
            <a:off x="5088886" y="6990663"/>
            <a:ext cx="1693560" cy="1571963"/>
            <a:chOff x="150805" y="5440203"/>
            <a:chExt cx="2968757" cy="26028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6" name="六角形 65">
              <a:extLst>
                <a:ext uri="{FF2B5EF4-FFF2-40B4-BE49-F238E27FC236}">
                  <a16:creationId xmlns:a16="http://schemas.microsoft.com/office/drawing/2014/main" id="{E264D2DE-D599-DED0-37FD-C266200D85A4}"/>
                </a:ext>
              </a:extLst>
            </p:cNvPr>
            <p:cNvSpPr/>
            <p:nvPr/>
          </p:nvSpPr>
          <p:spPr>
            <a:xfrm rot="5400000">
              <a:off x="1779738" y="5445109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六角形 66">
              <a:extLst>
                <a:ext uri="{FF2B5EF4-FFF2-40B4-BE49-F238E27FC236}">
                  <a16:creationId xmlns:a16="http://schemas.microsoft.com/office/drawing/2014/main" id="{AE7B82DC-4957-8050-792F-56FEDBAFCD21}"/>
                </a:ext>
              </a:extLst>
            </p:cNvPr>
            <p:cNvSpPr/>
            <p:nvPr/>
          </p:nvSpPr>
          <p:spPr>
            <a:xfrm rot="5400000">
              <a:off x="1133406" y="5445110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六角形 67">
              <a:extLst>
                <a:ext uri="{FF2B5EF4-FFF2-40B4-BE49-F238E27FC236}">
                  <a16:creationId xmlns:a16="http://schemas.microsoft.com/office/drawing/2014/main" id="{D6965A2B-0CAF-96DF-37BF-B67B1A8B2B04}"/>
                </a:ext>
              </a:extLst>
            </p:cNvPr>
            <p:cNvSpPr/>
            <p:nvPr/>
          </p:nvSpPr>
          <p:spPr>
            <a:xfrm rot="5400000">
              <a:off x="460870" y="5440202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六角形 68">
              <a:extLst>
                <a:ext uri="{FF2B5EF4-FFF2-40B4-BE49-F238E27FC236}">
                  <a16:creationId xmlns:a16="http://schemas.microsoft.com/office/drawing/2014/main" id="{F13428A1-6CA1-5F68-872F-A68FBDB618A0}"/>
                </a:ext>
              </a:extLst>
            </p:cNvPr>
            <p:cNvSpPr/>
            <p:nvPr/>
          </p:nvSpPr>
          <p:spPr>
            <a:xfrm rot="5400000">
              <a:off x="150806" y="5935503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六角形 69">
              <a:extLst>
                <a:ext uri="{FF2B5EF4-FFF2-40B4-BE49-F238E27FC236}">
                  <a16:creationId xmlns:a16="http://schemas.microsoft.com/office/drawing/2014/main" id="{4F683551-898A-461F-D9AA-0EAF46FDA6BF}"/>
                </a:ext>
              </a:extLst>
            </p:cNvPr>
            <p:cNvSpPr/>
            <p:nvPr/>
          </p:nvSpPr>
          <p:spPr>
            <a:xfrm rot="5400000">
              <a:off x="482516" y="6430805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六角形 70">
              <a:extLst>
                <a:ext uri="{FF2B5EF4-FFF2-40B4-BE49-F238E27FC236}">
                  <a16:creationId xmlns:a16="http://schemas.microsoft.com/office/drawing/2014/main" id="{5DD26045-2489-06E0-E699-DF1ABD26CC6B}"/>
                </a:ext>
              </a:extLst>
            </p:cNvPr>
            <p:cNvSpPr/>
            <p:nvPr/>
          </p:nvSpPr>
          <p:spPr>
            <a:xfrm rot="5400000">
              <a:off x="173599" y="6901402"/>
              <a:ext cx="646330" cy="646331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六角形 71">
              <a:extLst>
                <a:ext uri="{FF2B5EF4-FFF2-40B4-BE49-F238E27FC236}">
                  <a16:creationId xmlns:a16="http://schemas.microsoft.com/office/drawing/2014/main" id="{60752EF9-8BD9-CBE9-98F2-24AEC86F5A5E}"/>
                </a:ext>
              </a:extLst>
            </p:cNvPr>
            <p:cNvSpPr/>
            <p:nvPr/>
          </p:nvSpPr>
          <p:spPr>
            <a:xfrm rot="5400000">
              <a:off x="510113" y="7396704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六角形 72">
              <a:extLst>
                <a:ext uri="{FF2B5EF4-FFF2-40B4-BE49-F238E27FC236}">
                  <a16:creationId xmlns:a16="http://schemas.microsoft.com/office/drawing/2014/main" id="{F5C7DB67-A91E-2D33-B08C-C27192A2B935}"/>
                </a:ext>
              </a:extLst>
            </p:cNvPr>
            <p:cNvSpPr/>
            <p:nvPr/>
          </p:nvSpPr>
          <p:spPr>
            <a:xfrm rot="5400000">
              <a:off x="1151665" y="7396705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六角形 73">
              <a:extLst>
                <a:ext uri="{FF2B5EF4-FFF2-40B4-BE49-F238E27FC236}">
                  <a16:creationId xmlns:a16="http://schemas.microsoft.com/office/drawing/2014/main" id="{E9A7F0B7-0A53-2745-E4C7-34E4FB926962}"/>
                </a:ext>
              </a:extLst>
            </p:cNvPr>
            <p:cNvSpPr/>
            <p:nvPr/>
          </p:nvSpPr>
          <p:spPr>
            <a:xfrm rot="5400000">
              <a:off x="1816001" y="7396704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六角形 74">
              <a:extLst>
                <a:ext uri="{FF2B5EF4-FFF2-40B4-BE49-F238E27FC236}">
                  <a16:creationId xmlns:a16="http://schemas.microsoft.com/office/drawing/2014/main" id="{D861304E-1F22-B853-49F6-6129B5F66E4C}"/>
                </a:ext>
              </a:extLst>
            </p:cNvPr>
            <p:cNvSpPr/>
            <p:nvPr/>
          </p:nvSpPr>
          <p:spPr>
            <a:xfrm rot="5400000">
              <a:off x="2134386" y="6901403"/>
              <a:ext cx="646330" cy="646331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六角形 75">
              <a:extLst>
                <a:ext uri="{FF2B5EF4-FFF2-40B4-BE49-F238E27FC236}">
                  <a16:creationId xmlns:a16="http://schemas.microsoft.com/office/drawing/2014/main" id="{3FA71AE3-08C6-0F41-4BBD-061C22C96B27}"/>
                </a:ext>
              </a:extLst>
            </p:cNvPr>
            <p:cNvSpPr/>
            <p:nvPr/>
          </p:nvSpPr>
          <p:spPr>
            <a:xfrm rot="5400000">
              <a:off x="2473232" y="6406102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六角形 76">
              <a:extLst>
                <a:ext uri="{FF2B5EF4-FFF2-40B4-BE49-F238E27FC236}">
                  <a16:creationId xmlns:a16="http://schemas.microsoft.com/office/drawing/2014/main" id="{514E7C29-306E-F9A0-585B-32DA5B2BA046}"/>
                </a:ext>
              </a:extLst>
            </p:cNvPr>
            <p:cNvSpPr/>
            <p:nvPr/>
          </p:nvSpPr>
          <p:spPr>
            <a:xfrm rot="5400000">
              <a:off x="2139166" y="5925606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D20BB623-CC33-6B7B-5A0E-DC8301B8CA3B}"/>
              </a:ext>
            </a:extLst>
          </p:cNvPr>
          <p:cNvSpPr txBox="1"/>
          <p:nvPr/>
        </p:nvSpPr>
        <p:spPr>
          <a:xfrm>
            <a:off x="5127738" y="7322439"/>
            <a:ext cx="165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</a:t>
            </a:r>
            <a:endParaRPr kumimoji="1" lang="en-US" altLang="ja-JP" sz="2400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DE57641B-9536-7036-4760-B2469D5612CB}"/>
              </a:ext>
            </a:extLst>
          </p:cNvPr>
          <p:cNvSpPr txBox="1"/>
          <p:nvPr/>
        </p:nvSpPr>
        <p:spPr>
          <a:xfrm>
            <a:off x="5101889" y="8400095"/>
            <a:ext cx="165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壊れる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D3903B9D-DC47-9B36-3C31-3171A6E44EFA}"/>
              </a:ext>
            </a:extLst>
          </p:cNvPr>
          <p:cNvSpPr txBox="1"/>
          <p:nvPr/>
        </p:nvSpPr>
        <p:spPr>
          <a:xfrm>
            <a:off x="2709584" y="7906315"/>
            <a:ext cx="263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より少ない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グループが</a:t>
            </a:r>
            <a:r>
              <a:rPr kumimoji="1" lang="ja-JP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壊れる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7C6C84B8-A097-62E0-B9B2-42F149F394F4}"/>
              </a:ext>
            </a:extLst>
          </p:cNvPr>
          <p:cNvSpPr txBox="1"/>
          <p:nvPr/>
        </p:nvSpPr>
        <p:spPr>
          <a:xfrm>
            <a:off x="2709582" y="7027917"/>
            <a:ext cx="2368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方向ごとに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グループ分けし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3C43676E-0518-513C-865D-AD57A5ECB6D4}"/>
              </a:ext>
            </a:extLst>
          </p:cNvPr>
          <p:cNvGrpSpPr/>
          <p:nvPr/>
        </p:nvGrpSpPr>
        <p:grpSpPr>
          <a:xfrm>
            <a:off x="104940" y="6222498"/>
            <a:ext cx="2579978" cy="2552961"/>
            <a:chOff x="258883" y="6184351"/>
            <a:chExt cx="2239193" cy="2215745"/>
          </a:xfrm>
        </p:grpSpPr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46383FC2-97F7-E4D5-6C57-D3443C993117}"/>
                </a:ext>
              </a:extLst>
            </p:cNvPr>
            <p:cNvGrpSpPr/>
            <p:nvPr/>
          </p:nvGrpSpPr>
          <p:grpSpPr>
            <a:xfrm>
              <a:off x="258883" y="6184351"/>
              <a:ext cx="2239193" cy="2215745"/>
              <a:chOff x="150805" y="5440203"/>
              <a:chExt cx="2968757" cy="260283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六角形 49">
                <a:extLst>
                  <a:ext uri="{FF2B5EF4-FFF2-40B4-BE49-F238E27FC236}">
                    <a16:creationId xmlns:a16="http://schemas.microsoft.com/office/drawing/2014/main" id="{47B93F95-E39A-26B3-5898-21C85EB2E59C}"/>
                  </a:ext>
                </a:extLst>
              </p:cNvPr>
              <p:cNvSpPr/>
              <p:nvPr/>
            </p:nvSpPr>
            <p:spPr>
              <a:xfrm rot="5400000">
                <a:off x="1779738" y="5445109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六角形 50">
                <a:extLst>
                  <a:ext uri="{FF2B5EF4-FFF2-40B4-BE49-F238E27FC236}">
                    <a16:creationId xmlns:a16="http://schemas.microsoft.com/office/drawing/2014/main" id="{CB6C4C3D-C039-C405-C209-A555301F491D}"/>
                  </a:ext>
                </a:extLst>
              </p:cNvPr>
              <p:cNvSpPr/>
              <p:nvPr/>
            </p:nvSpPr>
            <p:spPr>
              <a:xfrm rot="5400000">
                <a:off x="1133406" y="5445110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六角形 51">
                <a:extLst>
                  <a:ext uri="{FF2B5EF4-FFF2-40B4-BE49-F238E27FC236}">
                    <a16:creationId xmlns:a16="http://schemas.microsoft.com/office/drawing/2014/main" id="{3992E948-5D42-83E4-9384-6E7868E4E43F}"/>
                  </a:ext>
                </a:extLst>
              </p:cNvPr>
              <p:cNvSpPr/>
              <p:nvPr/>
            </p:nvSpPr>
            <p:spPr>
              <a:xfrm rot="5400000">
                <a:off x="460870" y="54402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六角形 52">
                <a:extLst>
                  <a:ext uri="{FF2B5EF4-FFF2-40B4-BE49-F238E27FC236}">
                    <a16:creationId xmlns:a16="http://schemas.microsoft.com/office/drawing/2014/main" id="{F33E3AA2-8F52-44AF-C3AD-AD7BCC8C4DEC}"/>
                  </a:ext>
                </a:extLst>
              </p:cNvPr>
              <p:cNvSpPr/>
              <p:nvPr/>
            </p:nvSpPr>
            <p:spPr>
              <a:xfrm rot="5400000">
                <a:off x="150806" y="5935503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六角形 53">
                <a:extLst>
                  <a:ext uri="{FF2B5EF4-FFF2-40B4-BE49-F238E27FC236}">
                    <a16:creationId xmlns:a16="http://schemas.microsoft.com/office/drawing/2014/main" id="{BB4A71C1-76B9-AA7B-9856-7288B61B501B}"/>
                  </a:ext>
                </a:extLst>
              </p:cNvPr>
              <p:cNvSpPr/>
              <p:nvPr/>
            </p:nvSpPr>
            <p:spPr>
              <a:xfrm rot="5400000">
                <a:off x="482516" y="64308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六角形 54">
                <a:extLst>
                  <a:ext uri="{FF2B5EF4-FFF2-40B4-BE49-F238E27FC236}">
                    <a16:creationId xmlns:a16="http://schemas.microsoft.com/office/drawing/2014/main" id="{6D54CAE4-44BE-58E1-EE00-CAADD4D31F3B}"/>
                  </a:ext>
                </a:extLst>
              </p:cNvPr>
              <p:cNvSpPr/>
              <p:nvPr/>
            </p:nvSpPr>
            <p:spPr>
              <a:xfrm rot="5400000">
                <a:off x="173599" y="6901402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六角形 55">
                <a:extLst>
                  <a:ext uri="{FF2B5EF4-FFF2-40B4-BE49-F238E27FC236}">
                    <a16:creationId xmlns:a16="http://schemas.microsoft.com/office/drawing/2014/main" id="{8BC8B723-94B7-0757-69C4-1000AE0F816B}"/>
                  </a:ext>
                </a:extLst>
              </p:cNvPr>
              <p:cNvSpPr/>
              <p:nvPr/>
            </p:nvSpPr>
            <p:spPr>
              <a:xfrm rot="5400000">
                <a:off x="510113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六角形 56">
                <a:extLst>
                  <a:ext uri="{FF2B5EF4-FFF2-40B4-BE49-F238E27FC236}">
                    <a16:creationId xmlns:a16="http://schemas.microsoft.com/office/drawing/2014/main" id="{17465638-A648-FC62-25A8-684BA31DDF91}"/>
                  </a:ext>
                </a:extLst>
              </p:cNvPr>
              <p:cNvSpPr/>
              <p:nvPr/>
            </p:nvSpPr>
            <p:spPr>
              <a:xfrm rot="5400000">
                <a:off x="1151665" y="73967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六角形 57">
                <a:extLst>
                  <a:ext uri="{FF2B5EF4-FFF2-40B4-BE49-F238E27FC236}">
                    <a16:creationId xmlns:a16="http://schemas.microsoft.com/office/drawing/2014/main" id="{08AE1936-E934-2552-D4C5-1B3B00D5EF9C}"/>
                  </a:ext>
                </a:extLst>
              </p:cNvPr>
              <p:cNvSpPr/>
              <p:nvPr/>
            </p:nvSpPr>
            <p:spPr>
              <a:xfrm rot="5400000">
                <a:off x="1816001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9" name="六角形 58">
                <a:extLst>
                  <a:ext uri="{FF2B5EF4-FFF2-40B4-BE49-F238E27FC236}">
                    <a16:creationId xmlns:a16="http://schemas.microsoft.com/office/drawing/2014/main" id="{85564FBC-0937-C1B7-5CBC-0DC80812E9AC}"/>
                  </a:ext>
                </a:extLst>
              </p:cNvPr>
              <p:cNvSpPr/>
              <p:nvPr/>
            </p:nvSpPr>
            <p:spPr>
              <a:xfrm rot="5400000">
                <a:off x="2134386" y="6901403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六角形 59">
                <a:extLst>
                  <a:ext uri="{FF2B5EF4-FFF2-40B4-BE49-F238E27FC236}">
                    <a16:creationId xmlns:a16="http://schemas.microsoft.com/office/drawing/2014/main" id="{162BA3CD-078E-E66E-D7EB-AF74D8E2311C}"/>
                  </a:ext>
                </a:extLst>
              </p:cNvPr>
              <p:cNvSpPr/>
              <p:nvPr/>
            </p:nvSpPr>
            <p:spPr>
              <a:xfrm rot="5400000">
                <a:off x="2473232" y="64061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1" name="六角形 60">
                <a:extLst>
                  <a:ext uri="{FF2B5EF4-FFF2-40B4-BE49-F238E27FC236}">
                    <a16:creationId xmlns:a16="http://schemas.microsoft.com/office/drawing/2014/main" id="{1221429A-4E9E-B2AB-5A9E-AA820C4DDA71}"/>
                  </a:ext>
                </a:extLst>
              </p:cNvPr>
              <p:cNvSpPr/>
              <p:nvPr/>
            </p:nvSpPr>
            <p:spPr>
              <a:xfrm rot="5400000">
                <a:off x="2139166" y="5925606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777362E6-C5BD-271A-B9B2-7C3B3D451108}"/>
                </a:ext>
              </a:extLst>
            </p:cNvPr>
            <p:cNvCxnSpPr>
              <a:cxnSpLocks/>
            </p:cNvCxnSpPr>
            <p:nvPr/>
          </p:nvCxnSpPr>
          <p:spPr>
            <a:xfrm>
              <a:off x="736498" y="8124990"/>
              <a:ext cx="580238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D64EE0CF-3812-26F0-B096-D46D64A81C94}"/>
                </a:ext>
              </a:extLst>
            </p:cNvPr>
            <p:cNvCxnSpPr>
              <a:cxnSpLocks/>
            </p:cNvCxnSpPr>
            <p:nvPr/>
          </p:nvCxnSpPr>
          <p:spPr>
            <a:xfrm>
              <a:off x="1345454" y="8124990"/>
              <a:ext cx="477250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9974B4F6-45BC-208D-86DF-4D7F72DBA4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251" y="7632192"/>
              <a:ext cx="261671" cy="437934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矢印コネクタ 84">
              <a:extLst>
                <a:ext uri="{FF2B5EF4-FFF2-40B4-BE49-F238E27FC236}">
                  <a16:creationId xmlns:a16="http://schemas.microsoft.com/office/drawing/2014/main" id="{2850081A-712E-22EA-2A66-5E8D8AA1B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171" y="7286445"/>
              <a:ext cx="261671" cy="437934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637BC117-87A6-DB53-3B7F-8F59651F3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50" y="6860067"/>
              <a:ext cx="278451" cy="410917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28A210F6-2468-1E61-5B99-D2008C103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85" y="6432873"/>
              <a:ext cx="279839" cy="427193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矢印コネクタ 90">
              <a:extLst>
                <a:ext uri="{FF2B5EF4-FFF2-40B4-BE49-F238E27FC236}">
                  <a16:creationId xmlns:a16="http://schemas.microsoft.com/office/drawing/2014/main" id="{192AEFD6-33FC-4C2C-AA42-DAA40AEBE1A5}"/>
                </a:ext>
              </a:extLst>
            </p:cNvPr>
            <p:cNvCxnSpPr>
              <a:cxnSpLocks/>
            </p:cNvCxnSpPr>
            <p:nvPr/>
          </p:nvCxnSpPr>
          <p:spPr>
            <a:xfrm>
              <a:off x="760581" y="6416124"/>
              <a:ext cx="477186" cy="4333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6B4CB629-DEDE-3458-DE71-C2B15D104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7532" y="6444000"/>
              <a:ext cx="507719" cy="826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3F06E0DF-2ED6-712F-B4B2-514EB77C9B62}"/>
                </a:ext>
              </a:extLst>
            </p:cNvPr>
            <p:cNvCxnSpPr>
              <a:cxnSpLocks/>
            </p:cNvCxnSpPr>
            <p:nvPr/>
          </p:nvCxnSpPr>
          <p:spPr>
            <a:xfrm>
              <a:off x="1776603" y="6445120"/>
              <a:ext cx="250319" cy="484086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8C4C185F-70F4-CEDF-01CC-DCDBF0B1957B}"/>
                </a:ext>
              </a:extLst>
            </p:cNvPr>
            <p:cNvCxnSpPr>
              <a:cxnSpLocks/>
            </p:cNvCxnSpPr>
            <p:nvPr/>
          </p:nvCxnSpPr>
          <p:spPr>
            <a:xfrm>
              <a:off x="2026922" y="6920422"/>
              <a:ext cx="251970" cy="431300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3C251F46-E9EB-04AE-7C13-B9EF151BAF2C}"/>
                </a:ext>
              </a:extLst>
            </p:cNvPr>
            <p:cNvCxnSpPr>
              <a:cxnSpLocks/>
            </p:cNvCxnSpPr>
            <p:nvPr/>
          </p:nvCxnSpPr>
          <p:spPr>
            <a:xfrm>
              <a:off x="509076" y="7731520"/>
              <a:ext cx="237304" cy="39347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矢印コネクタ 106">
              <a:extLst>
                <a:ext uri="{FF2B5EF4-FFF2-40B4-BE49-F238E27FC236}">
                  <a16:creationId xmlns:a16="http://schemas.microsoft.com/office/drawing/2014/main" id="{7321367C-9D23-6ABD-E311-24F5D52CE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966" y="7346893"/>
              <a:ext cx="202710" cy="28447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4D2774F6-3F7A-C9B5-39A1-7B2EBDEABF9D}"/>
              </a:ext>
            </a:extLst>
          </p:cNvPr>
          <p:cNvSpPr txBox="1"/>
          <p:nvPr/>
        </p:nvSpPr>
        <p:spPr>
          <a:xfrm>
            <a:off x="71439" y="8670676"/>
            <a:ext cx="590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しかし</a:t>
            </a:r>
            <a:r>
              <a:rPr kumimoji="1" lang="en-US" altLang="ja-JP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FF119E45-6901-B8D0-C41F-BE31844CB802}"/>
              </a:ext>
            </a:extLst>
          </p:cNvPr>
          <p:cNvSpPr txBox="1"/>
          <p:nvPr/>
        </p:nvSpPr>
        <p:spPr>
          <a:xfrm>
            <a:off x="152798" y="9211348"/>
            <a:ext cx="662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壊れない氷を軸とする仕様変更やこのアルゴリズムでの問題が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発覚したことで修正は続いていく</a:t>
            </a:r>
            <a:r>
              <a:rPr kumimoji="1" lang="en-US" altLang="ja-JP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54055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353A-26D3-1841-0AFA-16011FF8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C068F76-0034-25C3-8D32-B30875A89AAD}"/>
              </a:ext>
            </a:extLst>
          </p:cNvPr>
          <p:cNvSpPr/>
          <p:nvPr/>
        </p:nvSpPr>
        <p:spPr>
          <a:xfrm>
            <a:off x="2428842" y="4735278"/>
            <a:ext cx="1957387" cy="11484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E077BEA-0257-E405-B6A7-03FF905AC1CB}"/>
              </a:ext>
            </a:extLst>
          </p:cNvPr>
          <p:cNvGrpSpPr/>
          <p:nvPr/>
        </p:nvGrpSpPr>
        <p:grpSpPr>
          <a:xfrm>
            <a:off x="303141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図 3" descr="図形&#10;&#10;自動的に生成された説明">
              <a:extLst>
                <a:ext uri="{FF2B5EF4-FFF2-40B4-BE49-F238E27FC236}">
                  <a16:creationId xmlns:a16="http://schemas.microsoft.com/office/drawing/2014/main" id="{C2E78B42-DCB3-27EC-B474-307FC432C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B719CB60-F726-411B-D56E-DCDDA7BF0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02007F-9DBF-7267-BC28-FB97D5C2CD13}"/>
              </a:ext>
            </a:extLst>
          </p:cNvPr>
          <p:cNvSpPr txBox="1"/>
          <p:nvPr/>
        </p:nvSpPr>
        <p:spPr>
          <a:xfrm>
            <a:off x="-151820" y="203624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アルファ版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7BEEB2-A848-1CC4-7937-41B1801D0DFC}"/>
              </a:ext>
            </a:extLst>
          </p:cNvPr>
          <p:cNvSpPr txBox="1"/>
          <p:nvPr/>
        </p:nvSpPr>
        <p:spPr>
          <a:xfrm>
            <a:off x="3099520" y="407247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敵と海流の実装</a:t>
            </a:r>
            <a:endParaRPr kumimoji="1" lang="en-US" altLang="ja-JP" sz="4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1" name="図 10" descr="レゴ, ケーキ, 飛ぶ, ブルー が含まれている画像&#10;&#10;自動的に生成された説明">
            <a:extLst>
              <a:ext uri="{FF2B5EF4-FFF2-40B4-BE49-F238E27FC236}">
                <a16:creationId xmlns:a16="http://schemas.microsoft.com/office/drawing/2014/main" id="{5D943A04-DC01-C645-EF1A-3A587B862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20494" r="18542" b="20988"/>
          <a:stretch/>
        </p:blipFill>
        <p:spPr>
          <a:xfrm>
            <a:off x="195622" y="2127374"/>
            <a:ext cx="2903898" cy="19197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70EAC8-D9AA-A01C-837C-F609107CF3AA}"/>
              </a:ext>
            </a:extLst>
          </p:cNvPr>
          <p:cNvSpPr txBox="1"/>
          <p:nvPr/>
        </p:nvSpPr>
        <p:spPr>
          <a:xfrm>
            <a:off x="-314325" y="1367138"/>
            <a:ext cx="748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ペンギンを追い詰めるアザラシ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48CFE2D-225C-831E-AEA0-6EB21037B3E1}"/>
              </a:ext>
            </a:extLst>
          </p:cNvPr>
          <p:cNvSpPr txBox="1"/>
          <p:nvPr/>
        </p:nvSpPr>
        <p:spPr>
          <a:xfrm>
            <a:off x="2060541" y="6116633"/>
            <a:ext cx="3233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流れる氷</a:t>
            </a:r>
            <a:endParaRPr kumimoji="1" lang="en-US" altLang="ja-JP" sz="4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B15C300-87BA-2417-500E-1A57E93F5972}"/>
              </a:ext>
            </a:extLst>
          </p:cNvPr>
          <p:cNvSpPr txBox="1"/>
          <p:nvPr/>
        </p:nvSpPr>
        <p:spPr>
          <a:xfrm>
            <a:off x="3180772" y="2127374"/>
            <a:ext cx="3747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プレイヤーを追う敵を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en-US" altLang="ja-JP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A*(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エースター</a:t>
            </a:r>
            <a:r>
              <a:rPr kumimoji="1" lang="en-US" altLang="ja-JP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)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で実装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C72DAB1-0237-C302-1A21-F3FD755CA0D5}"/>
              </a:ext>
            </a:extLst>
          </p:cNvPr>
          <p:cNvSpPr txBox="1"/>
          <p:nvPr/>
        </p:nvSpPr>
        <p:spPr>
          <a:xfrm>
            <a:off x="-52675" y="4220747"/>
            <a:ext cx="443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実は最初は怖かったアザラシ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CCF0A47-DD80-2FFA-EB94-2E905E35BBBC}"/>
              </a:ext>
            </a:extLst>
          </p:cNvPr>
          <p:cNvSpPr/>
          <p:nvPr/>
        </p:nvSpPr>
        <p:spPr>
          <a:xfrm>
            <a:off x="120970" y="4735278"/>
            <a:ext cx="1957387" cy="11484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D00EE56C-7EFE-B0E4-8196-E483A1BBCF90}"/>
              </a:ext>
            </a:extLst>
          </p:cNvPr>
          <p:cNvSpPr/>
          <p:nvPr/>
        </p:nvSpPr>
        <p:spPr>
          <a:xfrm>
            <a:off x="1896188" y="4713386"/>
            <a:ext cx="632899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58DE1B0-58F9-DF06-0354-418E86B08599}"/>
              </a:ext>
            </a:extLst>
          </p:cNvPr>
          <p:cNvSpPr txBox="1"/>
          <p:nvPr/>
        </p:nvSpPr>
        <p:spPr>
          <a:xfrm>
            <a:off x="4413668" y="4662003"/>
            <a:ext cx="2514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ゲームの雰囲気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と合わないため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モデルを変更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983119D-927E-4977-2C58-E443A5DFC6D4}"/>
              </a:ext>
            </a:extLst>
          </p:cNvPr>
          <p:cNvSpPr txBox="1"/>
          <p:nvPr/>
        </p:nvSpPr>
        <p:spPr>
          <a:xfrm>
            <a:off x="0" y="6947630"/>
            <a:ext cx="685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割った氷が流れる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動的にステージが変化するように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6D3D302-72AD-3C89-0D29-A630CEE7103F}"/>
              </a:ext>
            </a:extLst>
          </p:cNvPr>
          <p:cNvSpPr txBox="1"/>
          <p:nvPr/>
        </p:nvSpPr>
        <p:spPr>
          <a:xfrm>
            <a:off x="3180772" y="3238391"/>
            <a:ext cx="3747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のそのそした動きも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こだわって追求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486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C3B0-A1F6-6ED8-1D47-96FEDD39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CA8BDE-41AD-6E52-9B92-3D4D3CE6BEDA}"/>
              </a:ext>
            </a:extLst>
          </p:cNvPr>
          <p:cNvSpPr txBox="1"/>
          <p:nvPr/>
        </p:nvSpPr>
        <p:spPr>
          <a:xfrm>
            <a:off x="76249" y="1564803"/>
            <a:ext cx="2911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>
                    <a:alpha val="45000"/>
                  </a:schemeClr>
                </a:solidFill>
                <a:effectLst>
                  <a:glow rad="127000">
                    <a:schemeClr val="tx1">
                      <a:alpha val="29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青い氷の追加</a:t>
            </a:r>
            <a:endParaRPr kumimoji="1" lang="en-US" altLang="ja-JP" sz="3200" dirty="0">
              <a:solidFill>
                <a:schemeClr val="bg1">
                  <a:alpha val="45000"/>
                </a:schemeClr>
              </a:solidFill>
              <a:effectLst>
                <a:glow rad="127000">
                  <a:schemeClr val="tx1">
                    <a:alpha val="29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7368492-192F-B27B-B74B-B593C6A3472F}"/>
              </a:ext>
            </a:extLst>
          </p:cNvPr>
          <p:cNvSpPr txBox="1"/>
          <p:nvPr/>
        </p:nvSpPr>
        <p:spPr>
          <a:xfrm>
            <a:off x="2643583" y="1803220"/>
            <a:ext cx="3202597" cy="58477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例外判定の多さ</a:t>
            </a:r>
            <a:endParaRPr kumimoji="1" lang="en-US" altLang="ja-JP" sz="3200" dirty="0">
              <a:solidFill>
                <a:schemeClr val="bg1">
                  <a:alpha val="44000"/>
                </a:schemeClr>
              </a:solidFill>
              <a:effectLst>
                <a:glow rad="127000">
                  <a:schemeClr val="tx1">
                    <a:alpha val="28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0D557F9-F57B-56FD-EEA1-C89A4F0F2814}"/>
              </a:ext>
            </a:extLst>
          </p:cNvPr>
          <p:cNvGrpSpPr/>
          <p:nvPr/>
        </p:nvGrpSpPr>
        <p:grpSpPr>
          <a:xfrm>
            <a:off x="260277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図 3" descr="図形&#10;&#10;自動的に生成された説明">
              <a:extLst>
                <a:ext uri="{FF2B5EF4-FFF2-40B4-BE49-F238E27FC236}">
                  <a16:creationId xmlns:a16="http://schemas.microsoft.com/office/drawing/2014/main" id="{2CCFBF1F-F5E3-2779-A2D5-0D298EA99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2F1C7C52-59DE-85CA-1DC9-CBCB421E9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3B2429-64DA-65CA-34FF-80ADA46328EF}"/>
              </a:ext>
            </a:extLst>
          </p:cNvPr>
          <p:cNvSpPr txBox="1"/>
          <p:nvPr/>
        </p:nvSpPr>
        <p:spPr>
          <a:xfrm>
            <a:off x="-194684" y="203624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ベータ版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F00662-16E5-1FC9-CBB7-6F064D525ED8}"/>
              </a:ext>
            </a:extLst>
          </p:cNvPr>
          <p:cNvSpPr txBox="1"/>
          <p:nvPr/>
        </p:nvSpPr>
        <p:spPr>
          <a:xfrm>
            <a:off x="2764895" y="366991"/>
            <a:ext cx="409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アルゴリズム修正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68B648E-DF33-1C7A-3D16-153A9CD61E12}"/>
              </a:ext>
            </a:extLst>
          </p:cNvPr>
          <p:cNvSpPr txBox="1"/>
          <p:nvPr/>
        </p:nvSpPr>
        <p:spPr>
          <a:xfrm>
            <a:off x="128952" y="957802"/>
            <a:ext cx="6765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氷のアルゴリズム、</a:t>
            </a:r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問題が多発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C46DA4E-91E0-F6B9-8B0D-5D6B22CB50F7}"/>
              </a:ext>
            </a:extLst>
          </p:cNvPr>
          <p:cNvSpPr txBox="1"/>
          <p:nvPr/>
        </p:nvSpPr>
        <p:spPr>
          <a:xfrm>
            <a:off x="392948" y="2316378"/>
            <a:ext cx="60721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解決した修正内容とは</a:t>
            </a:r>
            <a:endParaRPr kumimoji="1" lang="en-US" altLang="ja-JP" sz="4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EFB4EB3-BF18-A985-DB5F-DC098C74FD99}"/>
              </a:ext>
            </a:extLst>
          </p:cNvPr>
          <p:cNvSpPr txBox="1"/>
          <p:nvPr/>
        </p:nvSpPr>
        <p:spPr>
          <a:xfrm>
            <a:off x="5502345" y="1773620"/>
            <a:ext cx="1697575" cy="58477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 err="1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etc</a:t>
            </a:r>
            <a:r>
              <a:rPr kumimoji="1" lang="en-US" altLang="ja-JP" sz="3200" dirty="0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</a:p>
        </p:txBody>
      </p:sp>
      <p:pic>
        <p:nvPicPr>
          <p:cNvPr id="14" name="図 13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191E9C9F-CDCA-9C48-B80D-7DFDDB75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1" y="3188297"/>
            <a:ext cx="2046271" cy="155281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89F2D3A-EEB2-8DFC-A41B-14CFCC94E713}"/>
              </a:ext>
            </a:extLst>
          </p:cNvPr>
          <p:cNvSpPr txBox="1"/>
          <p:nvPr/>
        </p:nvSpPr>
        <p:spPr>
          <a:xfrm>
            <a:off x="0" y="4741109"/>
            <a:ext cx="251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プロトタイプ版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2DE682B-ED52-87F0-1262-3739AE2DAEDA}"/>
              </a:ext>
            </a:extLst>
          </p:cNvPr>
          <p:cNvSpPr txBox="1"/>
          <p:nvPr/>
        </p:nvSpPr>
        <p:spPr>
          <a:xfrm>
            <a:off x="2334153" y="3087541"/>
            <a:ext cx="45238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つっついた氷スタート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でのフラグ立て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15088DE-A7B9-27D3-FF98-5CF47D0671AE}"/>
              </a:ext>
            </a:extLst>
          </p:cNvPr>
          <p:cNvSpPr txBox="1"/>
          <p:nvPr/>
        </p:nvSpPr>
        <p:spPr>
          <a:xfrm>
            <a:off x="2334153" y="4258146"/>
            <a:ext cx="4523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これだと行き詰った</a:t>
            </a:r>
            <a:r>
              <a:rPr kumimoji="1" lang="en-US" altLang="ja-JP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C46B26F-4599-455F-1404-DF946A6966DA}"/>
              </a:ext>
            </a:extLst>
          </p:cNvPr>
          <p:cNvSpPr txBox="1"/>
          <p:nvPr/>
        </p:nvSpPr>
        <p:spPr>
          <a:xfrm>
            <a:off x="160629" y="5223683"/>
            <a:ext cx="6266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壊れない氷基準</a:t>
            </a:r>
            <a:r>
              <a:rPr kumimoji="1" lang="ja-JP" altLang="en-US" sz="4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に変更！</a:t>
            </a:r>
            <a:endParaRPr kumimoji="1" lang="en-US" altLang="ja-JP" sz="4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F20AAE8-3945-87BF-B05B-B9AE84BD0EE7}"/>
              </a:ext>
            </a:extLst>
          </p:cNvPr>
          <p:cNvSpPr txBox="1"/>
          <p:nvPr/>
        </p:nvSpPr>
        <p:spPr>
          <a:xfrm>
            <a:off x="2670718" y="5910679"/>
            <a:ext cx="40066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から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フラグを立てていく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D6C576B-C710-7D02-ED99-4AF2E803870C}"/>
              </a:ext>
            </a:extLst>
          </p:cNvPr>
          <p:cNvSpPr txBox="1"/>
          <p:nvPr/>
        </p:nvSpPr>
        <p:spPr>
          <a:xfrm>
            <a:off x="2684231" y="6999327"/>
            <a:ext cx="43010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つっついた氷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フラグ立てを中止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する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4397C03-3A02-9511-B73B-763DCF0C2887}"/>
              </a:ext>
            </a:extLst>
          </p:cNvPr>
          <p:cNvSpPr txBox="1"/>
          <p:nvPr/>
        </p:nvSpPr>
        <p:spPr>
          <a:xfrm>
            <a:off x="2660938" y="8130226"/>
            <a:ext cx="43010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フラグの立ってない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氷を流す</a:t>
            </a:r>
            <a:endParaRPr kumimoji="1" lang="en-US" altLang="ja-JP" sz="32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197CFCCD-76CD-6088-1602-C950ED0398DA}"/>
              </a:ext>
            </a:extLst>
          </p:cNvPr>
          <p:cNvSpPr txBox="1"/>
          <p:nvPr/>
        </p:nvSpPr>
        <p:spPr>
          <a:xfrm>
            <a:off x="-51591" y="9232353"/>
            <a:ext cx="6961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より分かりやすく拡張性のある処理となる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82944121-FEBA-514B-9D7E-D530DDD79F1D}"/>
              </a:ext>
            </a:extLst>
          </p:cNvPr>
          <p:cNvGrpSpPr/>
          <p:nvPr/>
        </p:nvGrpSpPr>
        <p:grpSpPr>
          <a:xfrm>
            <a:off x="143941" y="6054756"/>
            <a:ext cx="2406595" cy="2501717"/>
            <a:chOff x="160629" y="6378806"/>
            <a:chExt cx="2406595" cy="2501717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4B218216-974A-DDE4-CEBD-552F459B3CC2}"/>
                </a:ext>
              </a:extLst>
            </p:cNvPr>
            <p:cNvGrpSpPr/>
            <p:nvPr/>
          </p:nvGrpSpPr>
          <p:grpSpPr>
            <a:xfrm>
              <a:off x="160629" y="6378806"/>
              <a:ext cx="2406595" cy="2381394"/>
              <a:chOff x="150805" y="5440203"/>
              <a:chExt cx="2968757" cy="260283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六角形 34">
                <a:extLst>
                  <a:ext uri="{FF2B5EF4-FFF2-40B4-BE49-F238E27FC236}">
                    <a16:creationId xmlns:a16="http://schemas.microsoft.com/office/drawing/2014/main" id="{1741894E-5F7F-4CED-1E1B-DBBE1AF9E4C4}"/>
                  </a:ext>
                </a:extLst>
              </p:cNvPr>
              <p:cNvSpPr/>
              <p:nvPr/>
            </p:nvSpPr>
            <p:spPr>
              <a:xfrm rot="5400000">
                <a:off x="1779738" y="5445109"/>
                <a:ext cx="646330" cy="646331"/>
              </a:xfrm>
              <a:prstGeom prst="hexagon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6" name="六角形 35">
                <a:extLst>
                  <a:ext uri="{FF2B5EF4-FFF2-40B4-BE49-F238E27FC236}">
                    <a16:creationId xmlns:a16="http://schemas.microsoft.com/office/drawing/2014/main" id="{7FD012A7-A7A0-D44D-40B6-DDA2B95C0B2B}"/>
                  </a:ext>
                </a:extLst>
              </p:cNvPr>
              <p:cNvSpPr/>
              <p:nvPr/>
            </p:nvSpPr>
            <p:spPr>
              <a:xfrm rot="5400000">
                <a:off x="1133406" y="5445110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六角形 36">
                <a:extLst>
                  <a:ext uri="{FF2B5EF4-FFF2-40B4-BE49-F238E27FC236}">
                    <a16:creationId xmlns:a16="http://schemas.microsoft.com/office/drawing/2014/main" id="{37B5688C-509B-299D-CDC1-DC20BF01392F}"/>
                  </a:ext>
                </a:extLst>
              </p:cNvPr>
              <p:cNvSpPr/>
              <p:nvPr/>
            </p:nvSpPr>
            <p:spPr>
              <a:xfrm rot="5400000">
                <a:off x="460870" y="54402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六角形 37">
                <a:extLst>
                  <a:ext uri="{FF2B5EF4-FFF2-40B4-BE49-F238E27FC236}">
                    <a16:creationId xmlns:a16="http://schemas.microsoft.com/office/drawing/2014/main" id="{A733F45F-B0E1-13EE-7258-C8C0AF542B4F}"/>
                  </a:ext>
                </a:extLst>
              </p:cNvPr>
              <p:cNvSpPr/>
              <p:nvPr/>
            </p:nvSpPr>
            <p:spPr>
              <a:xfrm rot="5400000">
                <a:off x="150806" y="5935503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六角形 38">
                <a:extLst>
                  <a:ext uri="{FF2B5EF4-FFF2-40B4-BE49-F238E27FC236}">
                    <a16:creationId xmlns:a16="http://schemas.microsoft.com/office/drawing/2014/main" id="{41B468A4-F117-F77A-3D4F-5029FF0D5EEF}"/>
                  </a:ext>
                </a:extLst>
              </p:cNvPr>
              <p:cNvSpPr/>
              <p:nvPr/>
            </p:nvSpPr>
            <p:spPr>
              <a:xfrm rot="5400000">
                <a:off x="482516" y="64308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六角形 39">
                <a:extLst>
                  <a:ext uri="{FF2B5EF4-FFF2-40B4-BE49-F238E27FC236}">
                    <a16:creationId xmlns:a16="http://schemas.microsoft.com/office/drawing/2014/main" id="{263C8B61-B5C8-9E6A-74CC-0AA4FD6CB54E}"/>
                  </a:ext>
                </a:extLst>
              </p:cNvPr>
              <p:cNvSpPr/>
              <p:nvPr/>
            </p:nvSpPr>
            <p:spPr>
              <a:xfrm rot="5400000">
                <a:off x="173599" y="6901402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六角形 40">
                <a:extLst>
                  <a:ext uri="{FF2B5EF4-FFF2-40B4-BE49-F238E27FC236}">
                    <a16:creationId xmlns:a16="http://schemas.microsoft.com/office/drawing/2014/main" id="{2FC20EEF-383E-03E4-5944-C57A51E91D99}"/>
                  </a:ext>
                </a:extLst>
              </p:cNvPr>
              <p:cNvSpPr/>
              <p:nvPr/>
            </p:nvSpPr>
            <p:spPr>
              <a:xfrm rot="5400000">
                <a:off x="510113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六角形 41">
                <a:extLst>
                  <a:ext uri="{FF2B5EF4-FFF2-40B4-BE49-F238E27FC236}">
                    <a16:creationId xmlns:a16="http://schemas.microsoft.com/office/drawing/2014/main" id="{AEF5E01A-7A03-AD15-E8BB-82C5987A806C}"/>
                  </a:ext>
                </a:extLst>
              </p:cNvPr>
              <p:cNvSpPr/>
              <p:nvPr/>
            </p:nvSpPr>
            <p:spPr>
              <a:xfrm rot="5400000">
                <a:off x="1151665" y="73967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六角形 42">
                <a:extLst>
                  <a:ext uri="{FF2B5EF4-FFF2-40B4-BE49-F238E27FC236}">
                    <a16:creationId xmlns:a16="http://schemas.microsoft.com/office/drawing/2014/main" id="{E34380BD-C212-6E31-106B-C9E8E262CA2E}"/>
                  </a:ext>
                </a:extLst>
              </p:cNvPr>
              <p:cNvSpPr/>
              <p:nvPr/>
            </p:nvSpPr>
            <p:spPr>
              <a:xfrm rot="5400000">
                <a:off x="1816001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4" name="六角形 43">
                <a:extLst>
                  <a:ext uri="{FF2B5EF4-FFF2-40B4-BE49-F238E27FC236}">
                    <a16:creationId xmlns:a16="http://schemas.microsoft.com/office/drawing/2014/main" id="{DE721801-8045-3E7B-DDE3-4AB44B4CD78D}"/>
                  </a:ext>
                </a:extLst>
              </p:cNvPr>
              <p:cNvSpPr/>
              <p:nvPr/>
            </p:nvSpPr>
            <p:spPr>
              <a:xfrm rot="5400000">
                <a:off x="2134386" y="6901403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六角形 44">
                <a:extLst>
                  <a:ext uri="{FF2B5EF4-FFF2-40B4-BE49-F238E27FC236}">
                    <a16:creationId xmlns:a16="http://schemas.microsoft.com/office/drawing/2014/main" id="{20B9BFAB-0EDA-B55A-A260-AC53FCB55C80}"/>
                  </a:ext>
                </a:extLst>
              </p:cNvPr>
              <p:cNvSpPr/>
              <p:nvPr/>
            </p:nvSpPr>
            <p:spPr>
              <a:xfrm rot="5400000">
                <a:off x="2473232" y="64061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6" name="六角形 45">
                <a:extLst>
                  <a:ext uri="{FF2B5EF4-FFF2-40B4-BE49-F238E27FC236}">
                    <a16:creationId xmlns:a16="http://schemas.microsoft.com/office/drawing/2014/main" id="{9C01108D-4A90-2491-103E-562843A01A24}"/>
                  </a:ext>
                </a:extLst>
              </p:cNvPr>
              <p:cNvSpPr/>
              <p:nvPr/>
            </p:nvSpPr>
            <p:spPr>
              <a:xfrm rot="5400000">
                <a:off x="2139166" y="5925606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C8C6DC8F-A9E2-40C2-6C52-BFB0C8CB5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6340" y="6652260"/>
              <a:ext cx="572260" cy="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9268E45F-5E1E-5C2E-63BD-EE437F7FAA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4080" y="6652260"/>
              <a:ext cx="572260" cy="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38A748A2-F165-34C7-7BE3-ACB88D0949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948" y="6652260"/>
              <a:ext cx="248329" cy="54102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id="{9100644E-08F4-972C-A8DA-C1673B686B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" y="7174672"/>
              <a:ext cx="318608" cy="383529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A40BB73-6C25-6C7E-4E59-0CFD9DFEEBDC}"/>
                </a:ext>
              </a:extLst>
            </p:cNvPr>
            <p:cNvCxnSpPr>
              <a:cxnSpLocks/>
            </p:cNvCxnSpPr>
            <p:nvPr/>
          </p:nvCxnSpPr>
          <p:spPr>
            <a:xfrm>
              <a:off x="1763976" y="6677830"/>
              <a:ext cx="279306" cy="477352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93068BCB-E334-C55C-CF3A-CC59FECDA887}"/>
                </a:ext>
              </a:extLst>
            </p:cNvPr>
            <p:cNvCxnSpPr>
              <a:cxnSpLocks/>
            </p:cNvCxnSpPr>
            <p:nvPr/>
          </p:nvCxnSpPr>
          <p:spPr>
            <a:xfrm>
              <a:off x="2062078" y="7156714"/>
              <a:ext cx="279306" cy="446305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矢印コネクタ 59">
              <a:extLst>
                <a:ext uri="{FF2B5EF4-FFF2-40B4-BE49-F238E27FC236}">
                  <a16:creationId xmlns:a16="http://schemas.microsoft.com/office/drawing/2014/main" id="{662AA586-8B5D-2C8A-9B00-3EFADFCF2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6976" y="7606784"/>
              <a:ext cx="128277" cy="176001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91661178-A81C-8404-1C5F-A1A6279D8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06" y="7580803"/>
              <a:ext cx="115655" cy="19677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&quot;禁止&quot;マーク 66">
              <a:extLst>
                <a:ext uri="{FF2B5EF4-FFF2-40B4-BE49-F238E27FC236}">
                  <a16:creationId xmlns:a16="http://schemas.microsoft.com/office/drawing/2014/main" id="{F4CF0BC6-D8CF-E74A-31FE-3F5A531B101F}"/>
                </a:ext>
              </a:extLst>
            </p:cNvPr>
            <p:cNvSpPr/>
            <p:nvPr/>
          </p:nvSpPr>
          <p:spPr>
            <a:xfrm>
              <a:off x="1847913" y="7783346"/>
              <a:ext cx="381367" cy="397703"/>
            </a:xfrm>
            <a:prstGeom prst="noSmoking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0ED715DD-545A-46A1-C778-76A95EB7925D}"/>
                </a:ext>
              </a:extLst>
            </p:cNvPr>
            <p:cNvSpPr/>
            <p:nvPr/>
          </p:nvSpPr>
          <p:spPr>
            <a:xfrm>
              <a:off x="588666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1D1F71FD-55D5-1DD9-7B18-36B381966046}"/>
                </a:ext>
              </a:extLst>
            </p:cNvPr>
            <p:cNvSpPr/>
            <p:nvPr/>
          </p:nvSpPr>
          <p:spPr>
            <a:xfrm>
              <a:off x="1121492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2D6DD383-CA87-A0D5-A727-54C7F5FC6E69}"/>
                </a:ext>
              </a:extLst>
            </p:cNvPr>
            <p:cNvSpPr/>
            <p:nvPr/>
          </p:nvSpPr>
          <p:spPr>
            <a:xfrm>
              <a:off x="1658091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: 塗りつぶしなし 70">
              <a:extLst>
                <a:ext uri="{FF2B5EF4-FFF2-40B4-BE49-F238E27FC236}">
                  <a16:creationId xmlns:a16="http://schemas.microsoft.com/office/drawing/2014/main" id="{DBE9D5AE-1244-8A37-8E03-FD244C3AACFE}"/>
                </a:ext>
              </a:extLst>
            </p:cNvPr>
            <p:cNvSpPr/>
            <p:nvPr/>
          </p:nvSpPr>
          <p:spPr>
            <a:xfrm>
              <a:off x="195369" y="8067550"/>
              <a:ext cx="2080912" cy="812973"/>
            </a:xfrm>
            <a:prstGeom prst="donut">
              <a:avLst>
                <a:gd name="adj" fmla="val 6651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&quot;禁止&quot;マーク 74">
              <a:extLst>
                <a:ext uri="{FF2B5EF4-FFF2-40B4-BE49-F238E27FC236}">
                  <a16:creationId xmlns:a16="http://schemas.microsoft.com/office/drawing/2014/main" id="{8F218618-E779-E6B0-55A5-EABF8FBA3FFD}"/>
                </a:ext>
              </a:extLst>
            </p:cNvPr>
            <p:cNvSpPr/>
            <p:nvPr/>
          </p:nvSpPr>
          <p:spPr>
            <a:xfrm>
              <a:off x="231916" y="7806490"/>
              <a:ext cx="381367" cy="397703"/>
            </a:xfrm>
            <a:prstGeom prst="noSmoking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68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B986-4161-E89B-FB30-EA86795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509C44-6FD3-A23F-B6F3-95D76A187D16}"/>
              </a:ext>
            </a:extLst>
          </p:cNvPr>
          <p:cNvSpPr txBox="1"/>
          <p:nvPr/>
        </p:nvSpPr>
        <p:spPr>
          <a:xfrm>
            <a:off x="97800" y="1705957"/>
            <a:ext cx="6662401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主にマルチプレイでの問題点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海流の向きの伝え方や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敵の動きについて</a:t>
            </a:r>
            <a:r>
              <a:rPr kumimoji="1" lang="en-US" altLang="ja-JP" sz="3800" dirty="0"/>
              <a:t>)</a:t>
            </a:r>
            <a:endParaRPr kumimoji="1" lang="ja-JP" altLang="en-US" sz="3800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3C9BB581-28AB-35FC-1506-8A6CDECB851C}"/>
              </a:ext>
            </a:extLst>
          </p:cNvPr>
          <p:cNvGrpSpPr/>
          <p:nvPr/>
        </p:nvGrpSpPr>
        <p:grpSpPr>
          <a:xfrm>
            <a:off x="260277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図 3" descr="図形&#10;&#10;自動的に生成された説明">
              <a:extLst>
                <a:ext uri="{FF2B5EF4-FFF2-40B4-BE49-F238E27FC236}">
                  <a16:creationId xmlns:a16="http://schemas.microsoft.com/office/drawing/2014/main" id="{EFBBC363-D8C2-2759-7811-AEE7930BA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995ADBC3-F3BC-73B9-A8C6-A94B32006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A94955A-7AB9-7534-081D-4CC034C9404A}"/>
              </a:ext>
            </a:extLst>
          </p:cNvPr>
          <p:cNvSpPr txBox="1"/>
          <p:nvPr/>
        </p:nvSpPr>
        <p:spPr>
          <a:xfrm>
            <a:off x="-194684" y="203624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ベータ版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A4F1E96-CEE8-1833-41F5-295DDA5E5468}"/>
              </a:ext>
            </a:extLst>
          </p:cNvPr>
          <p:cNvSpPr txBox="1"/>
          <p:nvPr/>
        </p:nvSpPr>
        <p:spPr>
          <a:xfrm>
            <a:off x="2864911" y="409855"/>
            <a:ext cx="409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とマルチプレイ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64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F183F-E36C-6641-1B7B-C4CDF1CC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A52B77-2FC6-A0A2-2C6E-2B3B586CC7F9}"/>
              </a:ext>
            </a:extLst>
          </p:cNvPr>
          <p:cNvSpPr txBox="1"/>
          <p:nvPr/>
        </p:nvSpPr>
        <p:spPr>
          <a:xfrm>
            <a:off x="-48875" y="2321510"/>
            <a:ext cx="695575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Master</a:t>
            </a:r>
            <a:r>
              <a:rPr kumimoji="1" lang="ja-JP" altLang="en-US" sz="8000" dirty="0"/>
              <a:t>版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主に最後の調整、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海、南極の細かい表現、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今思えばもっとできたこと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挑戦して良かったこと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41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</TotalTime>
  <Words>464</Words>
  <Application>Microsoft Office PowerPoint</Application>
  <PresentationFormat>A4 210 x 297 mm</PresentationFormat>
  <Paragraphs>111</Paragraphs>
  <Slides>12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1" baseType="lpstr">
      <vt:lpstr>851チカラヅヨク-かなA</vt:lpstr>
      <vt:lpstr>HGS創英角ｺﾞｼｯｸUB</vt:lpstr>
      <vt:lpstr>HG創英角ｺﾞｼｯｸUB</vt:lpstr>
      <vt:lpstr>どきどきファンタジア</vt:lpstr>
      <vt:lpstr>游ゴシック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桃也 高山</cp:lastModifiedBy>
  <cp:revision>552</cp:revision>
  <dcterms:created xsi:type="dcterms:W3CDTF">2025-02-03T00:23:10Z</dcterms:created>
  <dcterms:modified xsi:type="dcterms:W3CDTF">2025-02-04T02:54:13Z</dcterms:modified>
</cp:coreProperties>
</file>